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9144000"/>
  <p:embeddedFontLst>
    <p:embeddedFont>
      <p:font typeface="Poppins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  <p:embeddedFont>
      <p:font typeface="Poppins Light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11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11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oppinsLight-boldItalic.fntdata"/><Relationship Id="rId61" Type="http://schemas.openxmlformats.org/officeDocument/2006/relationships/font" Target="fonts/PoppinsLight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oppinsLight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oppins-regular.fntdata"/><Relationship Id="rId50" Type="http://schemas.openxmlformats.org/officeDocument/2006/relationships/slide" Target="slides/slide45.xml"/><Relationship Id="rId53" Type="http://schemas.openxmlformats.org/officeDocument/2006/relationships/font" Target="fonts/Poppins-italic.fntdata"/><Relationship Id="rId52" Type="http://schemas.openxmlformats.org/officeDocument/2006/relationships/font" Target="fonts/Poppins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Poppins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59" Type="http://schemas.openxmlformats.org/officeDocument/2006/relationships/font" Target="fonts/PoppinsLight-regular.fntdata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34a29e4a25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34a29e4a25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334a29e4a25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34a29e4a25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34a29e4a25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334a29e4a25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34a29e4a25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34a29e4a25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334a29e4a25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34a29e4a25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34a29e4a25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334a29e4a25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34a29e4a25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34a29e4a25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34a29e4a25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4a29e4a25_0_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4a29e4a25_0_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34a29e4a25_0_7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4a29e4a2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4a29e4a2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334a29e4a2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30b58f3b3c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30b58f3b3c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30b58f3b3c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46519eaf0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46519eaf0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346519eaf0_0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46519eaf0_0_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46519eaf0_0_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g3346519eaf0_0_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330b58f3b3c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330b58f3b3c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330b58f3b3c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346519eaf0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346519eaf0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3346519eaf0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346519eaf0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346519eaf0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346519eaf0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346519eaf0_0_5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346519eaf0_0_5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3346519eaf0_0_5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346519eaf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346519eaf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3346519eaf0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346519eaf0_0_6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346519eaf0_0_6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3346519eaf0_0_6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346519eaf0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346519eaf0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3346519eaf0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3461d0b95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3461d0b95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33461d0b95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0b58f3b3c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0b58f3b3c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330b58f3b3c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30b86e9a03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30b86e9a03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g330b86e9a03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30b86e9a03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30b86e9a03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330b86e9a03_1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30b86e9a03_1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30b86e9a03_1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330b86e9a03_1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30b86e9a03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30b86e9a03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330b86e9a03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30b86e9a03_1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30b86e9a03_1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330b86e9a03_1_1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30b86e9a03_1_1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30b86e9a03_1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330b86e9a03_1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30b86e9a03_1_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30b86e9a03_1_7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330b86e9a03_1_7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0b86e9a03_1_2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0b86e9a03_1_2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330b86e9a03_1_2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30b86e9a03_1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30b86e9a03_1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g330b86e9a03_1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34a29e4a25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34a29e4a25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334a29e4a25_0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34a29e4a25_0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34a29e4a25_0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334a29e4a25_0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34a29e4a25_0_1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34a29e4a25_0_1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334a29e4a25_0_1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30b58f3b3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30b58f3b3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330b58f3b3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34a29e4a25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34a29e4a25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334a29e4a25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34a29e4a25_0_1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334a29e4a25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34a29e4a25_0_1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34a29e4a25_0_1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34a29e4a25_0_1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334a29e4a25_0_1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30b58f3b3c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30b58f3b3c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30b58f3b3c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34abbdc62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34abbdc62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g334abbdc62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34abbdc62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334abbdc62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g334abbdc628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0b58f3b3c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0b58f3b3c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330b58f3b3c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30b58f3b3c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30b58f3b3c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330b58f3b3c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0b58f3b3c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0b58f3b3c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330b58f3b3c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30b58f3b3c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30b58f3b3c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330b58f3b3c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346519eaf0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346519eaf0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3346519eaf0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370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  <a:defRPr b="1" i="0" sz="54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2" type="body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3" type="body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562628" y="1773195"/>
            <a:ext cx="9724372" cy="41156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E3272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B03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5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709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photo with text">
  <p:cSld name="Single photo with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>
            <p:ph idx="2" type="pic"/>
          </p:nvPr>
        </p:nvSpPr>
        <p:spPr>
          <a:xfrm>
            <a:off x="933864" y="1773021"/>
            <a:ext cx="3938587" cy="3938587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5347569" y="1773021"/>
            <a:ext cx="6013537" cy="393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B03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57B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photo with text">
  <p:cSld name="Double photo with 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>
            <p:ph idx="2" type="pic"/>
          </p:nvPr>
        </p:nvSpPr>
        <p:spPr>
          <a:xfrm>
            <a:off x="933864" y="1655241"/>
            <a:ext cx="3982602" cy="2222782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933864" y="4202482"/>
            <a:ext cx="3995802" cy="18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B03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57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5"/>
          <p:cNvSpPr/>
          <p:nvPr>
            <p:ph idx="3" type="pic"/>
          </p:nvPr>
        </p:nvSpPr>
        <p:spPr>
          <a:xfrm>
            <a:off x="7240719" y="1655241"/>
            <a:ext cx="3982602" cy="222278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8" name="Google Shape;28;p5"/>
          <p:cNvCxnSpPr/>
          <p:nvPr/>
        </p:nvCxnSpPr>
        <p:spPr>
          <a:xfrm>
            <a:off x="6096000" y="1551313"/>
            <a:ext cx="0" cy="465342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idx="4" type="body"/>
          </p:nvPr>
        </p:nvSpPr>
        <p:spPr>
          <a:xfrm>
            <a:off x="7240719" y="4202482"/>
            <a:ext cx="3995802" cy="1835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BB03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B857B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">
  <p:cSld name="Statement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idx="1" type="body"/>
          </p:nvPr>
        </p:nvSpPr>
        <p:spPr>
          <a:xfrm>
            <a:off x="1578280" y="1637270"/>
            <a:ext cx="8749432" cy="46214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b="1" i="0" sz="60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luding slide">
  <p:cSld name="Conclud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ctrTitle"/>
          </p:nvPr>
        </p:nvSpPr>
        <p:spPr>
          <a:xfrm>
            <a:off x="1578279" y="1680519"/>
            <a:ext cx="8418337" cy="19284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" type="subTitle"/>
          </p:nvPr>
        </p:nvSpPr>
        <p:spPr>
          <a:xfrm>
            <a:off x="1578279" y="3624188"/>
            <a:ext cx="8418337" cy="78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2" type="body"/>
          </p:nvPr>
        </p:nvSpPr>
        <p:spPr>
          <a:xfrm>
            <a:off x="1578279" y="4420386"/>
            <a:ext cx="8418337" cy="146887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4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png"/><Relationship Id="rId4" Type="http://schemas.openxmlformats.org/officeDocument/2006/relationships/image" Target="../media/image3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Relationship Id="rId5" Type="http://schemas.openxmlformats.org/officeDocument/2006/relationships/image" Target="../media/image37.png"/><Relationship Id="rId6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370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Calibri"/>
              <a:buNone/>
            </a:pPr>
            <a:r>
              <a:rPr lang="en-US"/>
              <a:t>Pucks To The Net</a:t>
            </a:r>
            <a:endParaRPr/>
          </a:p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An In-depth Analysis of Shots and Goals from NHL Game Data</a:t>
            </a:r>
            <a:endParaRPr/>
          </a:p>
        </p:txBody>
      </p:sp>
      <p:sp>
        <p:nvSpPr>
          <p:cNvPr id="44" name="Google Shape;44;p8"/>
          <p:cNvSpPr txBox="1"/>
          <p:nvPr>
            <p:ph idx="2" type="body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DATA 601 Final Project</a:t>
            </a:r>
            <a:endParaRPr/>
          </a:p>
        </p:txBody>
      </p:sp>
      <p:sp>
        <p:nvSpPr>
          <p:cNvPr id="45" name="Google Shape;45;p8"/>
          <p:cNvSpPr txBox="1"/>
          <p:nvPr>
            <p:ph idx="3" type="body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</a:pPr>
            <a:r>
              <a:rPr lang="en-US"/>
              <a:t>By: Alec Lunn, Dylan Medina, and Matthew Zirpoli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 Types</a:t>
            </a:r>
            <a:endParaRPr/>
          </a:p>
        </p:txBody>
      </p:sp>
      <p:sp>
        <p:nvSpPr>
          <p:cNvPr id="128" name="Google Shape;128;p17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875" y="1497475"/>
            <a:ext cx="5388376" cy="44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825" y="1495638"/>
            <a:ext cx="5385816" cy="447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 rot="-5400000">
            <a:off x="5635200" y="3177425"/>
            <a:ext cx="129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Poppins Light"/>
                <a:ea typeface="Poppins Light"/>
                <a:cs typeface="Poppins Light"/>
                <a:sym typeface="Poppins Light"/>
              </a:rPr>
              <a:t>Percentage</a:t>
            </a:r>
            <a:endParaRPr sz="1200">
              <a:latin typeface="Poppins Light"/>
              <a:ea typeface="Poppins Light"/>
              <a:cs typeface="Poppins Light"/>
              <a:sym typeface="Poppins Light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887500" y="5855375"/>
            <a:ext cx="45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Players greatly </a:t>
            </a:r>
            <a:r>
              <a:rPr lang="en-US"/>
              <a:t>prefer to shoot wrist shots over any other shot type</a:t>
            </a:r>
            <a:endParaRPr/>
          </a:p>
        </p:txBody>
      </p:sp>
      <p:sp>
        <p:nvSpPr>
          <p:cNvPr id="134" name="Google Shape;134;p17"/>
          <p:cNvSpPr txBox="1"/>
          <p:nvPr/>
        </p:nvSpPr>
        <p:spPr>
          <a:xfrm>
            <a:off x="6870000" y="5855375"/>
            <a:ext cx="47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Deflections and tip-ins have the highest rate of success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515553" y="1736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 Location</a:t>
            </a:r>
            <a:endParaRPr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250" y="976475"/>
            <a:ext cx="4786500" cy="54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275500" y="1779900"/>
            <a:ext cx="4786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Shot distance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How far away is the player when they shoot?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Shot angle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At what angle away from center is the player when they shoot?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562628" y="2285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 Distance - Shots vs Goals</a:t>
            </a:r>
            <a:endParaRPr/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" name="Google Shape;152;p19"/>
          <p:cNvSpPr txBox="1"/>
          <p:nvPr/>
        </p:nvSpPr>
        <p:spPr>
          <a:xfrm>
            <a:off x="448125" y="5659200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Shots are taken from all over the </a:t>
            </a:r>
            <a:r>
              <a:rPr lang="en-US"/>
              <a:t>offensive</a:t>
            </a:r>
            <a:r>
              <a:rPr lang="en-US"/>
              <a:t> zone</a:t>
            </a:r>
            <a:endParaRPr/>
          </a:p>
        </p:txBody>
      </p:sp>
      <p:sp>
        <p:nvSpPr>
          <p:cNvPr id="153" name="Google Shape;153;p19"/>
          <p:cNvSpPr txBox="1"/>
          <p:nvPr/>
        </p:nvSpPr>
        <p:spPr>
          <a:xfrm>
            <a:off x="275500" y="1779900"/>
            <a:ext cx="47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4" name="Google Shape;15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00" y="1566868"/>
            <a:ext cx="5248656" cy="414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9472" y="1566868"/>
            <a:ext cx="5250154" cy="414725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9"/>
          <p:cNvSpPr txBox="1"/>
          <p:nvPr/>
        </p:nvSpPr>
        <p:spPr>
          <a:xfrm>
            <a:off x="7278050" y="5659200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are scored far more often from close range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/>
          <p:nvPr>
            <p:ph type="title"/>
          </p:nvPr>
        </p:nvSpPr>
        <p:spPr>
          <a:xfrm>
            <a:off x="562628" y="2285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 Angle - Shots vs Goals</a:t>
            </a:r>
            <a:endParaRPr/>
          </a:p>
        </p:txBody>
      </p:sp>
      <p:sp>
        <p:nvSpPr>
          <p:cNvPr id="163" name="Google Shape;163;p20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4" name="Google Shape;164;p20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0"/>
          <p:cNvSpPr txBox="1"/>
          <p:nvPr/>
        </p:nvSpPr>
        <p:spPr>
          <a:xfrm>
            <a:off x="275500" y="1779900"/>
            <a:ext cx="47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6" name="Google Shape;16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825" y="1355368"/>
            <a:ext cx="5323072" cy="414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6547" y="1355368"/>
            <a:ext cx="5323072" cy="4147257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/>
        </p:nvSpPr>
        <p:spPr>
          <a:xfrm>
            <a:off x="1068025" y="5423800"/>
            <a:ext cx="45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Shots are spread from higher angles, with peaks near center, and the faceoff circles/high point</a:t>
            </a:r>
            <a:endParaRPr/>
          </a:p>
        </p:txBody>
      </p:sp>
      <p:sp>
        <p:nvSpPr>
          <p:cNvPr id="169" name="Google Shape;169;p20"/>
          <p:cNvSpPr txBox="1"/>
          <p:nvPr/>
        </p:nvSpPr>
        <p:spPr>
          <a:xfrm>
            <a:off x="7207450" y="5423800"/>
            <a:ext cx="4519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are scored much more concentrated to center ice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 txBox="1"/>
          <p:nvPr>
            <p:ph type="title"/>
          </p:nvPr>
        </p:nvSpPr>
        <p:spPr>
          <a:xfrm>
            <a:off x="515553" y="1736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 Location - Heatmap Visualization</a:t>
            </a:r>
            <a:endParaRPr/>
          </a:p>
        </p:txBody>
      </p:sp>
      <p:sp>
        <p:nvSpPr>
          <p:cNvPr id="176" name="Google Shape;176;p21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7" name="Google Shape;177;p21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3975" y="1610643"/>
            <a:ext cx="5726867" cy="4202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000" y="1610643"/>
            <a:ext cx="5726867" cy="420218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/>
        </p:nvSpPr>
        <p:spPr>
          <a:xfrm>
            <a:off x="62075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Shots come from a wider variety of locations on the ice</a:t>
            </a:r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6907513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Goals are scored mostly up close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/>
          <p:nvPr>
            <p:ph type="title"/>
          </p:nvPr>
        </p:nvSpPr>
        <p:spPr>
          <a:xfrm>
            <a:off x="209525" y="15848"/>
            <a:ext cx="9724500" cy="790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Location Heatmaps for Shot Types</a:t>
            </a:r>
            <a:endParaRPr/>
          </a:p>
        </p:txBody>
      </p:sp>
      <p:sp>
        <p:nvSpPr>
          <p:cNvPr id="188" name="Google Shape;188;p22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22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5600" y="882100"/>
            <a:ext cx="8016390" cy="56425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/>
        </p:nvSpPr>
        <p:spPr>
          <a:xfrm>
            <a:off x="3408450" y="6457800"/>
            <a:ext cx="537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Each shot type displays its own signature that describes its nature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3"/>
          <p:cNvSpPr txBox="1"/>
          <p:nvPr>
            <p:ph type="title"/>
          </p:nvPr>
        </p:nvSpPr>
        <p:spPr>
          <a:xfrm>
            <a:off x="756500" y="1396960"/>
            <a:ext cx="9724500" cy="255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Guiding Question 2: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Strategy and Decision-Making</a:t>
            </a:r>
            <a:endParaRPr/>
          </a:p>
        </p:txBody>
      </p:sp>
      <p:sp>
        <p:nvSpPr>
          <p:cNvPr id="198" name="Google Shape;198;p23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5" name="Google Shape;20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313" y="1394363"/>
            <a:ext cx="9671383" cy="3754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109600" y="399850"/>
            <a:ext cx="7851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Game</a:t>
            </a:r>
            <a:r>
              <a:rPr b="1" lang="en-US" sz="3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 Situation Analysis: NHL Rink</a:t>
            </a:r>
            <a:endParaRPr b="1" sz="3600">
              <a:solidFill>
                <a:schemeClr val="accen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24"/>
          <p:cNvSpPr txBox="1"/>
          <p:nvPr/>
        </p:nvSpPr>
        <p:spPr>
          <a:xfrm>
            <a:off x="2570100" y="5395050"/>
            <a:ext cx="70518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Official NHL dimensions from obtained from </a:t>
            </a:r>
            <a:r>
              <a:rPr lang="en-US" sz="1300">
                <a:solidFill>
                  <a:schemeClr val="dk1"/>
                </a:solidFill>
                <a:highlight>
                  <a:schemeClr val="lt1"/>
                </a:highlight>
              </a:rPr>
              <a:t>https://www.hockeymanitoba.ca/wp-content/uploads/2013/03/Rink-Marking-Diagrams.pdf</a:t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4" name="Google Shape;2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00" y="666300"/>
            <a:ext cx="7241702" cy="5355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500" y="666300"/>
            <a:ext cx="2241550" cy="535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75" y="520900"/>
            <a:ext cx="7241702" cy="552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8450" y="520900"/>
            <a:ext cx="2312600" cy="552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52" name="Google Shape;52;p9"/>
          <p:cNvSpPr txBox="1"/>
          <p:nvPr>
            <p:ph idx="1" type="body"/>
          </p:nvPr>
        </p:nvSpPr>
        <p:spPr>
          <a:xfrm>
            <a:off x="562628" y="1773195"/>
            <a:ext cx="9724500" cy="41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Introduction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Guiding Questions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Dataset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Analysis</a:t>
            </a:r>
            <a:endParaRPr sz="2600"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93700" lvl="0" marL="457200" rtl="0" algn="l">
              <a:spcBef>
                <a:spcPts val="1000"/>
              </a:spcBef>
              <a:spcAft>
                <a:spcPts val="0"/>
              </a:spcAft>
              <a:buSzPts val="2600"/>
              <a:buAutoNum type="arabicPeriod"/>
            </a:pPr>
            <a:r>
              <a:rPr lang="en-US" sz="2600"/>
              <a:t>Conclusion</a:t>
            </a:r>
            <a:endParaRPr sz="2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idx="1" type="body"/>
          </p:nvPr>
        </p:nvSpPr>
        <p:spPr>
          <a:xfrm>
            <a:off x="1258000" y="4252925"/>
            <a:ext cx="6848100" cy="184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Pucks to the net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Net front presence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Don’t wait for the perfect shot</a:t>
            </a:r>
            <a:endParaRPr/>
          </a:p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1" name="Google Shape;23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75" y="140275"/>
            <a:ext cx="10204430" cy="375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33750" y="4374099"/>
            <a:ext cx="9724500" cy="1126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Playoff season desperation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Not every game counts</a:t>
            </a:r>
            <a:endParaRPr/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425" y="116050"/>
            <a:ext cx="10162881" cy="375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9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00" y="612825"/>
            <a:ext cx="7241702" cy="54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5175" y="661739"/>
            <a:ext cx="2316426" cy="553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0"/>
          <p:cNvSpPr txBox="1"/>
          <p:nvPr>
            <p:ph idx="1" type="body"/>
          </p:nvPr>
        </p:nvSpPr>
        <p:spPr>
          <a:xfrm>
            <a:off x="1233750" y="4059072"/>
            <a:ext cx="9724500" cy="184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Final rounds of playoffs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Volume from the blue line</a:t>
            </a:r>
            <a:endParaRPr/>
          </a:p>
        </p:txBody>
      </p:sp>
      <p:sp>
        <p:nvSpPr>
          <p:cNvPr id="254" name="Google Shape;254;p30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55" name="Google Shape;25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675" y="152400"/>
            <a:ext cx="10257682" cy="3754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62" name="Google Shape;2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925" y="666300"/>
            <a:ext cx="7241702" cy="537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875" y="666301"/>
            <a:ext cx="2251695" cy="53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>
            <p:ph idx="1" type="body"/>
          </p:nvPr>
        </p:nvSpPr>
        <p:spPr>
          <a:xfrm>
            <a:off x="1585150" y="4083300"/>
            <a:ext cx="5442600" cy="133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Beating a perfect goalie</a:t>
            </a:r>
            <a:endParaRPr/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Best players on the ice</a:t>
            </a:r>
            <a:endParaRPr/>
          </a:p>
        </p:txBody>
      </p:sp>
      <p:sp>
        <p:nvSpPr>
          <p:cNvPr id="270" name="Google Shape;270;p32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71" name="Google Shape;27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625" y="116050"/>
            <a:ext cx="10209825" cy="38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/>
          <p:nvPr>
            <p:ph type="title"/>
          </p:nvPr>
        </p:nvSpPr>
        <p:spPr>
          <a:xfrm>
            <a:off x="552653" y="21884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Guiding Question 3: All-Stars Versus League-Average</a:t>
            </a:r>
            <a:endParaRPr sz="4800"/>
          </a:p>
        </p:txBody>
      </p:sp>
      <p:sp>
        <p:nvSpPr>
          <p:cNvPr id="278" name="Google Shape;278;p33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285" name="Google Shape;285;p34"/>
          <p:cNvSpPr txBox="1"/>
          <p:nvPr>
            <p:ph idx="1" type="body"/>
          </p:nvPr>
        </p:nvSpPr>
        <p:spPr>
          <a:xfrm>
            <a:off x="562628" y="1773195"/>
            <a:ext cx="9724500" cy="41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For our analysis on All-Star versus League-Average, we first have to define the players under each category: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All Star players are categorized as the most prominent players on the all-star selected teams each season from the 2009-2010 season to </a:t>
            </a:r>
            <a:r>
              <a:rPr lang="en-US"/>
              <a:t>the</a:t>
            </a:r>
            <a:r>
              <a:rPr lang="en-US"/>
              <a:t> 2019-2020 season. 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League Average players are categorized as within the mean and one standard deviation in a distribution of points for both offense and defense. </a:t>
            </a:r>
            <a:endParaRPr/>
          </a:p>
        </p:txBody>
      </p:sp>
      <p:sp>
        <p:nvSpPr>
          <p:cNvPr id="286" name="Google Shape;286;p34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293" name="Google Shape;293;p35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4" name="Google Shape;294;p35"/>
          <p:cNvSpPr txBox="1"/>
          <p:nvPr/>
        </p:nvSpPr>
        <p:spPr>
          <a:xfrm>
            <a:off x="972750" y="1943100"/>
            <a:ext cx="1024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First, we filter the data based on the all-star’s player id, doing this for every selected all-star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Second, we can use pandas to merge the players plays onto the game_plays data using play_id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Third, we can filter the plays data where they categorized in the events “Shooter” and “Scorer”, effectively finding their goal/shot data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Calibri"/>
              <a:buChar char="●"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Lastly, we can get the key information for every play data, getting their shot type, x/y coordinates and period. 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5"/>
          <p:cNvSpPr txBox="1"/>
          <p:nvPr>
            <p:ph type="title"/>
          </p:nvPr>
        </p:nvSpPr>
        <p:spPr>
          <a:xfrm>
            <a:off x="562628" y="11255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All-Star Player Filtering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972750" y="1943100"/>
            <a:ext cx="10246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Defining League Average Players was a more difficult task: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first had to take all players that were aged 20-30 between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2010-2020 season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then had to define league-average based on position, forward and defense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each group of forwards and defense, we filtered out outliers under the 15% percentile and over the 65% percentile, cutting out all-stars and players greatly below league-average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From the filtered list, we further filtered players that were between the mean and one standard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deviation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finally defining the list of league-average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Char char="○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Finally, we took a 10 player sample from the database for each group 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6"/>
          <p:cNvSpPr txBox="1"/>
          <p:nvPr>
            <p:ph type="title"/>
          </p:nvPr>
        </p:nvSpPr>
        <p:spPr>
          <a:xfrm>
            <a:off x="562628" y="11255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League-Average Player Filtering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 txBox="1"/>
          <p:nvPr>
            <p:ph type="title"/>
          </p:nvPr>
        </p:nvSpPr>
        <p:spPr>
          <a:xfrm>
            <a:off x="562628" y="463968"/>
            <a:ext cx="9724372" cy="10333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5555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libri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59" name="Google Shape;59;p10"/>
          <p:cNvSpPr txBox="1"/>
          <p:nvPr>
            <p:ph idx="1" type="body"/>
          </p:nvPr>
        </p:nvSpPr>
        <p:spPr>
          <a:xfrm>
            <a:off x="562625" y="1773200"/>
            <a:ext cx="10827000" cy="4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Hockey is a fundamental part of Canadian culture, with deep ties to national identity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The NHL provides a rich dataset for analyzing player performance, team strategies, and game dynamics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Data science helps identify key factors influencing team success and areas for improvement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This project focuses on analyzing shots and goals to uncover trends in scoring efficiency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NHL game data from Kaggle is used for statistical analysis and visualization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•"/>
            </a:pPr>
            <a:r>
              <a:rPr lang="en-US" sz="2300"/>
              <a:t>Findings can inform coaching strategies, player development, and overall game understanding</a:t>
            </a:r>
            <a:endParaRPr sz="2300"/>
          </a:p>
        </p:txBody>
      </p:sp>
      <p:sp>
        <p:nvSpPr>
          <p:cNvPr id="60" name="Google Shape;60;p10"/>
          <p:cNvSpPr txBox="1"/>
          <p:nvPr>
            <p:ph idx="12" type="sldNum"/>
          </p:nvPr>
        </p:nvSpPr>
        <p:spPr>
          <a:xfrm>
            <a:off x="9146427" y="638053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11" name="Google Shape;311;p37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2" name="Google Shape;312;p37"/>
          <p:cNvSpPr txBox="1"/>
          <p:nvPr>
            <p:ph type="title"/>
          </p:nvPr>
        </p:nvSpPr>
        <p:spPr>
          <a:xfrm>
            <a:off x="562628" y="11255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League-Average Player Filtering</a:t>
            </a:r>
            <a:endParaRPr/>
          </a:p>
        </p:txBody>
      </p:sp>
      <p:pic>
        <p:nvPicPr>
          <p:cNvPr id="313" name="Google Shape;31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00" y="2159050"/>
            <a:ext cx="6018209" cy="336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1100" y="2278816"/>
            <a:ext cx="5702624" cy="3123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21" name="Google Shape;321;p38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38"/>
          <p:cNvSpPr txBox="1"/>
          <p:nvPr/>
        </p:nvSpPr>
        <p:spPr>
          <a:xfrm>
            <a:off x="562625" y="1125550"/>
            <a:ext cx="106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 important comparison is how defender goal heatmaps differ between All-Star and League Average:</a:t>
            </a:r>
            <a:endParaRPr sz="1800"/>
          </a:p>
        </p:txBody>
      </p:sp>
      <p:sp>
        <p:nvSpPr>
          <p:cNvPr id="323" name="Google Shape;323;p38"/>
          <p:cNvSpPr txBox="1"/>
          <p:nvPr/>
        </p:nvSpPr>
        <p:spPr>
          <a:xfrm>
            <a:off x="1215100" y="1652800"/>
            <a:ext cx="22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All Star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6886725" y="1652800"/>
            <a:ext cx="36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League Average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25" name="Google Shape;32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260" y="2117600"/>
            <a:ext cx="3580750" cy="230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712" y="4095600"/>
            <a:ext cx="3435825" cy="21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/>
        </p:nvSpPr>
        <p:spPr>
          <a:xfrm>
            <a:off x="4054525" y="48577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Total Goals: 448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4127000" y="2900375"/>
            <a:ext cx="1514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Total Goals: 774</a:t>
            </a:r>
            <a:endParaRPr b="1" sz="1700"/>
          </a:p>
        </p:txBody>
      </p:sp>
      <p:sp>
        <p:nvSpPr>
          <p:cNvPr id="329" name="Google Shape;329;p38"/>
          <p:cNvSpPr txBox="1"/>
          <p:nvPr/>
        </p:nvSpPr>
        <p:spPr>
          <a:xfrm>
            <a:off x="10450550" y="3480000"/>
            <a:ext cx="1741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Total Goals and Assists: 76</a:t>
            </a:r>
            <a:endParaRPr b="1" sz="1700">
              <a:solidFill>
                <a:schemeClr val="dk1"/>
              </a:solidFill>
            </a:endParaRPr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9550" y="2831375"/>
            <a:ext cx="419100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8" name="Google Shape;338;p39"/>
          <p:cNvSpPr txBox="1"/>
          <p:nvPr/>
        </p:nvSpPr>
        <p:spPr>
          <a:xfrm>
            <a:off x="562625" y="1125550"/>
            <a:ext cx="106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 important comparison is how defender goal heatmaps differ between All-Star and League Average:</a:t>
            </a:r>
            <a:endParaRPr sz="1800"/>
          </a:p>
        </p:txBody>
      </p:sp>
      <p:sp>
        <p:nvSpPr>
          <p:cNvPr id="339" name="Google Shape;339;p39"/>
          <p:cNvSpPr txBox="1"/>
          <p:nvPr/>
        </p:nvSpPr>
        <p:spPr>
          <a:xfrm>
            <a:off x="1215100" y="1652800"/>
            <a:ext cx="22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All Star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5" y="4169931"/>
            <a:ext cx="3799549" cy="209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125" y="2202275"/>
            <a:ext cx="3799544" cy="191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/>
          <p:nvPr/>
        </p:nvSpPr>
        <p:spPr>
          <a:xfrm>
            <a:off x="7064925" y="1652800"/>
            <a:ext cx="36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League Average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43" name="Google Shape;34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37075" y="2106859"/>
            <a:ext cx="3799550" cy="242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4925" y="4334775"/>
            <a:ext cx="3671699" cy="218984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4386275" y="4914900"/>
            <a:ext cx="16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Total Goals: 230</a:t>
            </a:r>
            <a:endParaRPr b="1" sz="1700"/>
          </a:p>
        </p:txBody>
      </p:sp>
      <p:sp>
        <p:nvSpPr>
          <p:cNvPr id="346" name="Google Shape;346;p39"/>
          <p:cNvSpPr txBox="1"/>
          <p:nvPr/>
        </p:nvSpPr>
        <p:spPr>
          <a:xfrm>
            <a:off x="4386275" y="2889525"/>
            <a:ext cx="17097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Total Goals: 238</a:t>
            </a:r>
            <a:endParaRPr b="1" sz="1700"/>
          </a:p>
        </p:txBody>
      </p:sp>
      <p:sp>
        <p:nvSpPr>
          <p:cNvPr id="347" name="Google Shape;347;p39"/>
          <p:cNvSpPr txBox="1"/>
          <p:nvPr/>
        </p:nvSpPr>
        <p:spPr>
          <a:xfrm>
            <a:off x="10548900" y="2932275"/>
            <a:ext cx="16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Total Goals: 12</a:t>
            </a:r>
            <a:endParaRPr b="1" sz="1700"/>
          </a:p>
        </p:txBody>
      </p:sp>
      <p:sp>
        <p:nvSpPr>
          <p:cNvPr id="348" name="Google Shape;348;p39"/>
          <p:cNvSpPr txBox="1"/>
          <p:nvPr/>
        </p:nvSpPr>
        <p:spPr>
          <a:xfrm>
            <a:off x="10548900" y="5102500"/>
            <a:ext cx="1643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Total Goals: 28</a:t>
            </a:r>
            <a:endParaRPr b="1" sz="1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55" name="Google Shape;355;p40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6" name="Google Shape;356;p40"/>
          <p:cNvSpPr txBox="1"/>
          <p:nvPr/>
        </p:nvSpPr>
        <p:spPr>
          <a:xfrm>
            <a:off x="562625" y="1125550"/>
            <a:ext cx="1069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An important comparison is how offense goal heatmaps differ between All-Star and League Average:</a:t>
            </a:r>
            <a:endParaRPr sz="1800"/>
          </a:p>
        </p:txBody>
      </p:sp>
      <p:sp>
        <p:nvSpPr>
          <p:cNvPr id="357" name="Google Shape;357;p40"/>
          <p:cNvSpPr txBox="1"/>
          <p:nvPr/>
        </p:nvSpPr>
        <p:spPr>
          <a:xfrm>
            <a:off x="1215100" y="1652800"/>
            <a:ext cx="22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All Star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6886725" y="1652800"/>
            <a:ext cx="36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League Average</a:t>
            </a:r>
            <a:endParaRPr b="1" sz="2600">
              <a:solidFill>
                <a:schemeClr val="dk1"/>
              </a:solidFill>
            </a:endParaRPr>
          </a:p>
        </p:txBody>
      </p:sp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2624" y="2303350"/>
            <a:ext cx="3139892" cy="17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9562" y="4161075"/>
            <a:ext cx="3146036" cy="190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40"/>
          <p:cNvSpPr txBox="1"/>
          <p:nvPr/>
        </p:nvSpPr>
        <p:spPr>
          <a:xfrm>
            <a:off x="4129100" y="4857750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Goals: 774</a:t>
            </a:r>
            <a:endParaRPr/>
          </a:p>
        </p:txBody>
      </p:sp>
      <p:sp>
        <p:nvSpPr>
          <p:cNvPr id="362" name="Google Shape;362;p40"/>
          <p:cNvSpPr txBox="1"/>
          <p:nvPr/>
        </p:nvSpPr>
        <p:spPr>
          <a:xfrm>
            <a:off x="4129100" y="2999350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Goals: 293</a:t>
            </a:r>
            <a:endParaRPr/>
          </a:p>
        </p:txBody>
      </p:sp>
      <p:sp>
        <p:nvSpPr>
          <p:cNvPr id="363" name="Google Shape;363;p40"/>
          <p:cNvSpPr txBox="1"/>
          <p:nvPr/>
        </p:nvSpPr>
        <p:spPr>
          <a:xfrm>
            <a:off x="10375225" y="2908875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Goals: 27</a:t>
            </a:r>
            <a:endParaRPr/>
          </a:p>
        </p:txBody>
      </p:sp>
      <p:sp>
        <p:nvSpPr>
          <p:cNvPr id="364" name="Google Shape;364;p40"/>
          <p:cNvSpPr txBox="1"/>
          <p:nvPr/>
        </p:nvSpPr>
        <p:spPr>
          <a:xfrm>
            <a:off x="10375225" y="4857750"/>
            <a:ext cx="151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Goals: 48</a:t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7800" y="4329425"/>
            <a:ext cx="3824299" cy="18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800" y="2303350"/>
            <a:ext cx="3523740" cy="178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73" name="Google Shape;373;p41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4" name="Google Shape;374;p41"/>
          <p:cNvSpPr txBox="1"/>
          <p:nvPr/>
        </p:nvSpPr>
        <p:spPr>
          <a:xfrm>
            <a:off x="562625" y="1497475"/>
            <a:ext cx="95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Next, a key visual of goals to see distributed by period, to see when All-Stars score goals versus League-Average Players</a:t>
            </a:r>
            <a:endParaRPr sz="1800"/>
          </a:p>
        </p:txBody>
      </p:sp>
      <p:pic>
        <p:nvPicPr>
          <p:cNvPr id="375" name="Google Shape;37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88775"/>
            <a:ext cx="5850676" cy="313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5476" y="2388775"/>
            <a:ext cx="5884124" cy="3202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83" name="Google Shape;383;p42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4" name="Google Shape;384;p42"/>
          <p:cNvSpPr txBox="1"/>
          <p:nvPr/>
        </p:nvSpPr>
        <p:spPr>
          <a:xfrm>
            <a:off x="562625" y="1497475"/>
            <a:ext cx="9543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Next, a key visual of goals to see distributed by period, to see when All-Stars score goals versus League-Average Players</a:t>
            </a:r>
            <a:endParaRPr sz="1800"/>
          </a:p>
        </p:txBody>
      </p:sp>
      <p:pic>
        <p:nvPicPr>
          <p:cNvPr id="385" name="Google Shape;38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25" y="2643196"/>
            <a:ext cx="5480250" cy="25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1675" y="2643200"/>
            <a:ext cx="5557315" cy="265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- All Stars Versus League-Average Players</a:t>
            </a:r>
            <a:endParaRPr/>
          </a:p>
        </p:txBody>
      </p:sp>
      <p:sp>
        <p:nvSpPr>
          <p:cNvPr id="393" name="Google Shape;393;p43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4" name="Google Shape;394;p43"/>
          <p:cNvSpPr txBox="1"/>
          <p:nvPr/>
        </p:nvSpPr>
        <p:spPr>
          <a:xfrm>
            <a:off x="562625" y="1497475"/>
            <a:ext cx="9543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One of the most important metrics to compare both All-Star and League-Average is the shot-to-goal ratio:</a:t>
            </a:r>
            <a:endParaRPr sz="2200"/>
          </a:p>
        </p:txBody>
      </p:sp>
      <p:sp>
        <p:nvSpPr>
          <p:cNvPr id="395" name="Google Shape;395;p43"/>
          <p:cNvSpPr txBox="1"/>
          <p:nvPr/>
        </p:nvSpPr>
        <p:spPr>
          <a:xfrm>
            <a:off x="934000" y="2480700"/>
            <a:ext cx="2243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All Star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96" name="Google Shape;396;p43"/>
          <p:cNvSpPr txBox="1"/>
          <p:nvPr/>
        </p:nvSpPr>
        <p:spPr>
          <a:xfrm>
            <a:off x="6462925" y="2480700"/>
            <a:ext cx="3671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●"/>
            </a:pPr>
            <a:r>
              <a:rPr b="1" lang="en-US" sz="2600">
                <a:solidFill>
                  <a:schemeClr val="dk1"/>
                </a:solidFill>
              </a:rPr>
              <a:t>League Average</a:t>
            </a:r>
            <a:endParaRPr b="1" sz="2600">
              <a:solidFill>
                <a:schemeClr val="dk1"/>
              </a:solidFill>
            </a:endParaRPr>
          </a:p>
        </p:txBody>
      </p:sp>
      <p:sp>
        <p:nvSpPr>
          <p:cNvPr id="397" name="Google Shape;397;p43"/>
          <p:cNvSpPr txBox="1"/>
          <p:nvPr/>
        </p:nvSpPr>
        <p:spPr>
          <a:xfrm>
            <a:off x="6462925" y="3212875"/>
            <a:ext cx="51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Total Shots: </a:t>
            </a:r>
            <a:r>
              <a:rPr b="1" lang="en-US" sz="2400">
                <a:solidFill>
                  <a:schemeClr val="accent1"/>
                </a:solidFill>
              </a:rPr>
              <a:t>1683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6462925" y="3904863"/>
            <a:ext cx="492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Shot to Goal Ratio: </a:t>
            </a:r>
            <a:r>
              <a:rPr b="1" lang="en-US" sz="2400">
                <a:solidFill>
                  <a:schemeClr val="accent1"/>
                </a:solidFill>
              </a:rPr>
              <a:t>18.77%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399" name="Google Shape;399;p43"/>
          <p:cNvSpPr txBox="1"/>
          <p:nvPr/>
        </p:nvSpPr>
        <p:spPr>
          <a:xfrm>
            <a:off x="599975" y="3167100"/>
            <a:ext cx="512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Total Shots: </a:t>
            </a:r>
            <a:r>
              <a:rPr b="1" lang="en-US" sz="2400">
                <a:solidFill>
                  <a:schemeClr val="accent1"/>
                </a:solidFill>
              </a:rPr>
              <a:t>21943</a:t>
            </a:r>
            <a:endParaRPr b="1" sz="2400">
              <a:solidFill>
                <a:schemeClr val="accent1"/>
              </a:solidFill>
            </a:endParaRPr>
          </a:p>
        </p:txBody>
      </p:sp>
      <p:sp>
        <p:nvSpPr>
          <p:cNvPr id="400" name="Google Shape;400;p43"/>
          <p:cNvSpPr txBox="1"/>
          <p:nvPr/>
        </p:nvSpPr>
        <p:spPr>
          <a:xfrm>
            <a:off x="599975" y="3946475"/>
            <a:ext cx="4929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Shot to Goal Ratio: </a:t>
            </a:r>
            <a:r>
              <a:rPr b="1" lang="en-US" sz="2400">
                <a:solidFill>
                  <a:schemeClr val="accent1"/>
                </a:solidFill>
              </a:rPr>
              <a:t>15.21%</a:t>
            </a:r>
            <a:endParaRPr b="1"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756500" y="1396960"/>
            <a:ext cx="9724500" cy="255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Guiding Question 4: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Changes over time</a:t>
            </a:r>
            <a:endParaRPr sz="4800"/>
          </a:p>
        </p:txBody>
      </p:sp>
      <p:sp>
        <p:nvSpPr>
          <p:cNvPr id="407" name="Google Shape;407;p44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5"/>
          <p:cNvSpPr txBox="1"/>
          <p:nvPr>
            <p:ph type="title"/>
          </p:nvPr>
        </p:nvSpPr>
        <p:spPr>
          <a:xfrm>
            <a:off x="570478" y="1736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Shooting Trends throughout Game time</a:t>
            </a:r>
            <a:endParaRPr/>
          </a:p>
        </p:txBody>
      </p:sp>
      <p:sp>
        <p:nvSpPr>
          <p:cNvPr id="414" name="Google Shape;414;p45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5" name="Google Shape;415;p45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750" y="1239568"/>
            <a:ext cx="8540497" cy="5093207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/>
        </p:nvSpPr>
        <p:spPr>
          <a:xfrm>
            <a:off x="2970925" y="6332775"/>
            <a:ext cx="617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shots are taken at the ends of periods, the second period shows more shots overall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570478" y="173643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Shooting Trends throughout Game time</a:t>
            </a:r>
            <a:endParaRPr/>
          </a:p>
        </p:txBody>
      </p:sp>
      <p:sp>
        <p:nvSpPr>
          <p:cNvPr id="424" name="Google Shape;424;p46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46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5050" y="1284777"/>
            <a:ext cx="8541906" cy="509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 txBox="1"/>
          <p:nvPr/>
        </p:nvSpPr>
        <p:spPr>
          <a:xfrm>
            <a:off x="2176950" y="6315925"/>
            <a:ext cx="78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More goals are scored than average in the second period, empty net goals cause a huge spike in the end of regulation time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Guiding Questions</a:t>
            </a:r>
            <a:endParaRPr/>
          </a:p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9291152" y="5217951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1"/>
          <p:cNvSpPr txBox="1"/>
          <p:nvPr/>
        </p:nvSpPr>
        <p:spPr>
          <a:xfrm>
            <a:off x="562625" y="1952036"/>
            <a:ext cx="7717500" cy="12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❖"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on the ice do shots have the best percentage of scoring goals?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❖"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Where are you most likely to score a goal? 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❖"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types of shots are most likely to score?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" name="Google Shape;69;p11"/>
          <p:cNvSpPr txBox="1"/>
          <p:nvPr/>
        </p:nvSpPr>
        <p:spPr>
          <a:xfrm>
            <a:off x="806075" y="3906863"/>
            <a:ext cx="6187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Scoring success depends heavily on shot location and type.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Key areas on the ice are categorized as high, medium, and low danger zones.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oppins"/>
              <a:buChar char="●"/>
            </a:pPr>
            <a:r>
              <a:rPr lang="en-US">
                <a:latin typeface="Poppins"/>
                <a:ea typeface="Poppins"/>
                <a:cs typeface="Poppins"/>
                <a:sym typeface="Poppins"/>
              </a:rPr>
              <a:t>This analysis identifies zones with the highest goal probabilities and the shot types used in these areas.</a:t>
            </a:r>
            <a:endParaRPr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Poppins"/>
              <a:buChar char="●"/>
            </a:pPr>
            <a:r>
              <a:rPr b="1" lang="en-US">
                <a:latin typeface="Poppins"/>
                <a:ea typeface="Poppins"/>
                <a:cs typeface="Poppins"/>
                <a:sym typeface="Poppins"/>
              </a:rPr>
              <a:t>Why It Matters:</a:t>
            </a:r>
            <a:r>
              <a:rPr lang="en-US">
                <a:latin typeface="Poppins"/>
                <a:ea typeface="Poppins"/>
                <a:cs typeface="Poppins"/>
                <a:sym typeface="Poppins"/>
              </a:rPr>
              <a:t> Helps teams optimize offensive plays and defensive strategies.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11"/>
          <p:cNvSpPr txBox="1"/>
          <p:nvPr/>
        </p:nvSpPr>
        <p:spPr>
          <a:xfrm>
            <a:off x="562625" y="1274938"/>
            <a:ext cx="6674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oppins"/>
              <a:buAutoNum type="arabicPeriod"/>
            </a:pPr>
            <a:r>
              <a:rPr b="1"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Shot Locations and Types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" name="Google Shape;7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3125" y="1304849"/>
            <a:ext cx="2199674" cy="192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7"/>
          <p:cNvSpPr txBox="1"/>
          <p:nvPr>
            <p:ph type="title"/>
          </p:nvPr>
        </p:nvSpPr>
        <p:spPr>
          <a:xfrm>
            <a:off x="499853" y="18931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Shooting Trends over Seasons</a:t>
            </a:r>
            <a:endParaRPr/>
          </a:p>
        </p:txBody>
      </p:sp>
      <p:sp>
        <p:nvSpPr>
          <p:cNvPr id="434" name="Google Shape;434;p47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5" name="Google Shape;435;p47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875" y="1473068"/>
            <a:ext cx="5606767" cy="418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853" y="1335743"/>
            <a:ext cx="5611701" cy="4186507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 txBox="1"/>
          <p:nvPr/>
        </p:nvSpPr>
        <p:spPr>
          <a:xfrm>
            <a:off x="1075875" y="5565050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There is a general, upward trend in shooting</a:t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6634625" y="5457350"/>
            <a:ext cx="5026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Players show increased preference for wrist shots over slap shots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499853" y="18931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Scoring Trends over Seasons</a:t>
            </a:r>
            <a:endParaRPr/>
          </a:p>
        </p:txBody>
      </p:sp>
      <p:sp>
        <p:nvSpPr>
          <p:cNvPr id="446" name="Google Shape;446;p48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7" name="Google Shape;447;p48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2075" y="1222826"/>
            <a:ext cx="6540050" cy="487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8"/>
          <p:cNvSpPr txBox="1"/>
          <p:nvPr/>
        </p:nvSpPr>
        <p:spPr>
          <a:xfrm>
            <a:off x="2816725" y="5980350"/>
            <a:ext cx="53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Goal scoring has generally increased over the past 20 years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type="title"/>
          </p:nvPr>
        </p:nvSpPr>
        <p:spPr>
          <a:xfrm>
            <a:off x="421375" y="-152402"/>
            <a:ext cx="9724500" cy="70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Scoring Locations over Seasons</a:t>
            </a:r>
            <a:endParaRPr/>
          </a:p>
        </p:txBody>
      </p:sp>
      <p:sp>
        <p:nvSpPr>
          <p:cNvPr id="456" name="Google Shape;456;p49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49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275" y="645726"/>
            <a:ext cx="7836711" cy="5878899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 txBox="1"/>
          <p:nvPr/>
        </p:nvSpPr>
        <p:spPr>
          <a:xfrm>
            <a:off x="3790825" y="6457800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notable trends in scoring locations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466" name="Google Shape;466;p50"/>
          <p:cNvSpPr txBox="1"/>
          <p:nvPr>
            <p:ph idx="1" type="body"/>
          </p:nvPr>
        </p:nvSpPr>
        <p:spPr>
          <a:xfrm>
            <a:off x="562628" y="1773195"/>
            <a:ext cx="9724500" cy="41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Most common shot type is a wrist shot, accounting for over 50% of goals and growing in recent years, but most successful shot types are deflections, tip-ins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Nearer to center ice and nearer to goal improve odds of </a:t>
            </a:r>
            <a:r>
              <a:rPr lang="en-US" sz="1800"/>
              <a:t>scoring drastically, this remains constant over time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Shooting and scoring volume are up in recent years, but location has remained constant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Winning teams take more wrist shots and use the “pucks to the net” strategy, generating more net front opportunities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star players exhibit a lower success rate in scoring goals than league average players, but a much higher volume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star players take over the game as play goes on, while league average players contribute less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sz="1800"/>
              <a:t>All star players show a higher skill level in their scoring locations, able to score from further away while league average players rely on play at the net</a:t>
            </a:r>
            <a:endParaRPr sz="1800"/>
          </a:p>
        </p:txBody>
      </p:sp>
      <p:sp>
        <p:nvSpPr>
          <p:cNvPr id="467" name="Google Shape;467;p50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1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Future Work</a:t>
            </a:r>
            <a:endParaRPr/>
          </a:p>
        </p:txBody>
      </p:sp>
      <p:sp>
        <p:nvSpPr>
          <p:cNvPr id="474" name="Google Shape;474;p51"/>
          <p:cNvSpPr txBox="1"/>
          <p:nvPr>
            <p:ph idx="1" type="body"/>
          </p:nvPr>
        </p:nvSpPr>
        <p:spPr>
          <a:xfrm>
            <a:off x="562628" y="1773195"/>
            <a:ext cx="9724500" cy="4115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Our demonstrated visualization techniques could be of great use to coaching. Displaying tendencies in a simple, easy to digest visual could drive strategy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The insights into shot success could be used to predict scoring. Using simulation techniques, and features of shot location, distance, angle, player could help build accurate models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Coaching/game strategy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Gambling/odds making</a:t>
            </a:r>
            <a:endParaRPr sz="2000"/>
          </a:p>
        </p:txBody>
      </p:sp>
      <p:sp>
        <p:nvSpPr>
          <p:cNvPr id="475" name="Google Shape;475;p51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/>
          <p:nvPr>
            <p:ph type="title"/>
          </p:nvPr>
        </p:nvSpPr>
        <p:spPr>
          <a:xfrm>
            <a:off x="3882450" y="2267400"/>
            <a:ext cx="4427100" cy="2323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/>
              <a:t>Thank You</a:t>
            </a:r>
            <a:endParaRPr sz="7000"/>
          </a:p>
        </p:txBody>
      </p:sp>
      <p:sp>
        <p:nvSpPr>
          <p:cNvPr id="482" name="Google Shape;482;p52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Guiding Questions</a:t>
            </a:r>
            <a:endParaRPr/>
          </a:p>
        </p:txBody>
      </p:sp>
      <p:sp>
        <p:nvSpPr>
          <p:cNvPr id="78" name="Google Shape;78;p12"/>
          <p:cNvSpPr txBox="1"/>
          <p:nvPr>
            <p:ph idx="12" type="sldNum"/>
          </p:nvPr>
        </p:nvSpPr>
        <p:spPr>
          <a:xfrm>
            <a:off x="9490490" y="5870663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2"/>
          <p:cNvSpPr txBox="1"/>
          <p:nvPr/>
        </p:nvSpPr>
        <p:spPr>
          <a:xfrm>
            <a:off x="1005413" y="4559575"/>
            <a:ext cx="61875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Char char="●"/>
            </a:pPr>
            <a:r>
              <a:rPr lang="en-US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Scoring success depends heavily on shot location and type.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Char char="●"/>
            </a:pPr>
            <a:r>
              <a:rPr lang="en-US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areas on the ice are categorized as high, medium, and low danger zones.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Char char="●"/>
            </a:pPr>
            <a:r>
              <a:rPr lang="en-US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This analysis identifies zones with the highest goal probabilities and the shot types used in these areas.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Poppins"/>
              <a:buChar char="●"/>
            </a:pPr>
            <a:r>
              <a:rPr b="1" lang="en-US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Why It Matters:</a:t>
            </a:r>
            <a:r>
              <a:rPr lang="en-US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Helps teams optimize offensive plays and defensive strategies.</a:t>
            </a:r>
            <a:endParaRPr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0" name="Google Shape;80;p12"/>
          <p:cNvSpPr txBox="1"/>
          <p:nvPr/>
        </p:nvSpPr>
        <p:spPr>
          <a:xfrm>
            <a:off x="562613" y="2174574"/>
            <a:ext cx="7717500" cy="12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❖"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How does the score differential affect the team's decision-making and strategy during the game?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1" name="Google Shape;81;p12"/>
          <p:cNvSpPr txBox="1"/>
          <p:nvPr/>
        </p:nvSpPr>
        <p:spPr>
          <a:xfrm>
            <a:off x="562613" y="1497475"/>
            <a:ext cx="7210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2.	 Strategy and Decision-Making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616313" y="3060025"/>
            <a:ext cx="5010000" cy="25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Teams adjust strategies based on the score: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Leading: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Defensive focus—blocking shots, maintaining possession.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Trailing: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Aggressive play—pulling the goalie, increasing shot volume.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This analysis reveals how decision-making shifts dynamically during games.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It Matters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Provides insights into in-game adjustments and pressure management.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6310" y="3060025"/>
            <a:ext cx="3714025" cy="210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Guiding Questions</a:t>
            </a:r>
            <a:endParaRPr/>
          </a:p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9490490" y="5042313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" name="Google Shape;91;p13"/>
          <p:cNvSpPr txBox="1"/>
          <p:nvPr/>
        </p:nvSpPr>
        <p:spPr>
          <a:xfrm>
            <a:off x="610150" y="2127674"/>
            <a:ext cx="7717500" cy="12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"/>
              <a:buChar char="❖"/>
            </a:pPr>
            <a:r>
              <a:rPr b="1" lang="en-US" sz="1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What are the key differences in all-star calibre shooting versus league average shooting?</a:t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2" name="Google Shape;92;p13"/>
          <p:cNvSpPr txBox="1"/>
          <p:nvPr/>
        </p:nvSpPr>
        <p:spPr>
          <a:xfrm>
            <a:off x="610150" y="1450575"/>
            <a:ext cx="7845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3.	 All-Stars vs. League Average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" name="Google Shape;93;p13"/>
          <p:cNvSpPr txBox="1"/>
          <p:nvPr/>
        </p:nvSpPr>
        <p:spPr>
          <a:xfrm>
            <a:off x="562625" y="3067725"/>
            <a:ext cx="55407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All-Stars excel in shot location, accuracy, and selection: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Higher frequency of high-probability shots.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Better success rates from challenging angles.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Consistent performance across situations.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Analysis compares metrics like shooting percentage, shot types, and locations.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It Matters: 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Highlights traits that define elite players and inform player development.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3325" y="3067725"/>
            <a:ext cx="3302525" cy="1857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Guiding Questions</a:t>
            </a:r>
            <a:endParaRPr/>
          </a:p>
        </p:txBody>
      </p:sp>
      <p:sp>
        <p:nvSpPr>
          <p:cNvPr id="101" name="Google Shape;101;p14"/>
          <p:cNvSpPr txBox="1"/>
          <p:nvPr/>
        </p:nvSpPr>
        <p:spPr>
          <a:xfrm>
            <a:off x="562625" y="2174574"/>
            <a:ext cx="7717500" cy="12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700000" dist="3810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❖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Have shot patterns changed over the years (ie do they succeed from different areas, do players favour different shot types/locations)?</a:t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562625" y="1497475"/>
            <a:ext cx="1010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4.	 Changes in Shooting/Scoring over time</a:t>
            </a:r>
            <a:endParaRPr b="1" sz="3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562625" y="3087175"/>
            <a:ext cx="51498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Explore shifts in shot locations, types, and success rates over time, considering both time within game and time through the years (seasons)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Factors influencing changes: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Advancements in technology (sticks, skates).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Improved goaltending techniques.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</a:pP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Evolving offensive and defensive strategies.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Why It Matters</a:t>
            </a:r>
            <a:r>
              <a:rPr lang="en-US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Reveals how hockey has adapted to new trends and technologies and what could evolve going into the future</a:t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175" y="3184263"/>
            <a:ext cx="3477950" cy="2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562628" y="463968"/>
            <a:ext cx="9724500" cy="103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Dataset</a:t>
            </a:r>
            <a:endParaRPr/>
          </a:p>
        </p:txBody>
      </p:sp>
      <p:sp>
        <p:nvSpPr>
          <p:cNvPr id="111" name="Google Shape;111;p15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5"/>
          <p:cNvSpPr txBox="1"/>
          <p:nvPr/>
        </p:nvSpPr>
        <p:spPr>
          <a:xfrm>
            <a:off x="275500" y="1779900"/>
            <a:ext cx="4786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NHL Game Data - Kaggle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about NHL games from 2000-2020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Tabular, point in time view of a relational database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Plays table stores data about in game events and x,y position on ice where they happened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Other related tables elaborate on players, teams, games, etc.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●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NHL All star team rosters - Hockey-reference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○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Tabular data, stores players who were selected for NHL all star teams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3" name="Google Shape;11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4550" y="1497475"/>
            <a:ext cx="7277450" cy="4399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5"/>
          <p:cNvSpPr txBox="1"/>
          <p:nvPr/>
        </p:nvSpPr>
        <p:spPr>
          <a:xfrm>
            <a:off x="2896300" y="5714125"/>
            <a:ext cx="451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type="title"/>
          </p:nvPr>
        </p:nvSpPr>
        <p:spPr>
          <a:xfrm>
            <a:off x="756500" y="1396960"/>
            <a:ext cx="9724500" cy="255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/>
              <a:t>Guiding Question 1: </a:t>
            </a:r>
            <a:endParaRPr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/>
              <a:t>Shot Types and Location</a:t>
            </a:r>
            <a:endParaRPr sz="4800"/>
          </a:p>
        </p:txBody>
      </p:sp>
      <p:sp>
        <p:nvSpPr>
          <p:cNvPr id="121" name="Google Shape;121;p16"/>
          <p:cNvSpPr txBox="1"/>
          <p:nvPr>
            <p:ph idx="12" type="sldNum"/>
          </p:nvPr>
        </p:nvSpPr>
        <p:spPr>
          <a:xfrm>
            <a:off x="9146427" y="6380538"/>
            <a:ext cx="2743200" cy="36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UCalgary 2">
      <a:dk1>
        <a:srgbClr val="000000"/>
      </a:dk1>
      <a:lt1>
        <a:srgbClr val="FFFFFF"/>
      </a:lt1>
      <a:dk2>
        <a:srgbClr val="8C857B"/>
      </a:dk2>
      <a:lt2>
        <a:srgbClr val="C3BFB6"/>
      </a:lt2>
      <a:accent1>
        <a:srgbClr val="EE2C2A"/>
      </a:accent1>
      <a:accent2>
        <a:srgbClr val="FFA300"/>
      </a:accent2>
      <a:accent3>
        <a:srgbClr val="FF671F"/>
      </a:accent3>
      <a:accent4>
        <a:srgbClr val="46A67B"/>
      </a:accent4>
      <a:accent5>
        <a:srgbClr val="EC0971"/>
      </a:accent5>
      <a:accent6>
        <a:srgbClr val="9C0533"/>
      </a:accent6>
      <a:hlink>
        <a:srgbClr val="D6001C"/>
      </a:hlink>
      <a:folHlink>
        <a:srgbClr val="8C857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